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A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79" d="100"/>
          <a:sy n="79" d="100"/>
        </p:scale>
        <p:origin x="522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83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75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808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40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917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80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342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849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252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45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55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255DF4-D647-4C39-B4C3-C5D7FEA945FB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28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D2097481-C803-8BCD-D409-74705E1C5303}"/>
              </a:ext>
            </a:extLst>
          </p:cNvPr>
          <p:cNvCxnSpPr>
            <a:cxnSpLocks/>
          </p:cNvCxnSpPr>
          <p:nvPr/>
        </p:nvCxnSpPr>
        <p:spPr>
          <a:xfrm>
            <a:off x="0" y="564850"/>
            <a:ext cx="10370127" cy="10892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áfico 4">
            <a:extLst>
              <a:ext uri="{FF2B5EF4-FFF2-40B4-BE49-F238E27FC236}">
                <a16:creationId xmlns:a16="http://schemas.microsoft.com/office/drawing/2014/main" id="{6FD4AD54-A20D-2242-8082-C3F4B3776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1390" b="-111655"/>
          <a:stretch>
            <a:fillRect/>
          </a:stretch>
        </p:blipFill>
        <p:spPr>
          <a:xfrm>
            <a:off x="0" y="6185100"/>
            <a:ext cx="12192000" cy="1345800"/>
          </a:xfrm>
          <a:prstGeom prst="rect">
            <a:avLst/>
          </a:prstGeom>
        </p:spPr>
      </p:pic>
      <p:sp>
        <p:nvSpPr>
          <p:cNvPr id="6" name="CaixaDeTexto 7">
            <a:extLst>
              <a:ext uri="{FF2B5EF4-FFF2-40B4-BE49-F238E27FC236}">
                <a16:creationId xmlns:a16="http://schemas.microsoft.com/office/drawing/2014/main" id="{8F53C3D5-A8DE-B18C-1663-C00BCFA628BE}"/>
              </a:ext>
            </a:extLst>
          </p:cNvPr>
          <p:cNvSpPr txBox="1"/>
          <p:nvPr/>
        </p:nvSpPr>
        <p:spPr>
          <a:xfrm>
            <a:off x="241276" y="267729"/>
            <a:ext cx="4851447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Mapa de apuração (mais de um/uma candidato(a))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7" name="Imagem 6" descr="Ícone&#10;&#10;O conteúdo gerado por IA pode estar incorreto.">
            <a:extLst>
              <a:ext uri="{FF2B5EF4-FFF2-40B4-BE49-F238E27FC236}">
                <a16:creationId xmlns:a16="http://schemas.microsoft.com/office/drawing/2014/main" id="{D0C887E5-A72B-2103-B511-1A17536367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216" y="221421"/>
            <a:ext cx="1485420" cy="308014"/>
          </a:xfrm>
          <a:prstGeom prst="rect">
            <a:avLst/>
          </a:prstGeom>
        </p:spPr>
      </p:pic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4A4C283B-142A-1EBD-A01F-BBF58E566CF0}"/>
              </a:ext>
            </a:extLst>
          </p:cNvPr>
          <p:cNvGraphicFramePr>
            <a:graphicFrameLocks noGrp="1"/>
          </p:cNvGraphicFramePr>
          <p:nvPr/>
        </p:nvGraphicFramePr>
        <p:xfrm>
          <a:off x="260133" y="3240382"/>
          <a:ext cx="11671733" cy="20430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362798">
                  <a:extLst>
                    <a:ext uri="{9D8B030D-6E8A-4147-A177-3AD203B41FA5}">
                      <a16:colId xmlns:a16="http://schemas.microsoft.com/office/drawing/2014/main" val="2459166342"/>
                    </a:ext>
                  </a:extLst>
                </a:gridCol>
                <a:gridCol w="5308935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</a:tblGrid>
              <a:tr h="362171">
                <a:tc gridSpan="2">
                  <a:txBody>
                    <a:bodyPr/>
                    <a:lstStyle/>
                    <a:p>
                      <a:pPr marL="15875" marR="1270" algn="l">
                        <a:spcBef>
                          <a:spcPts val="735"/>
                        </a:spcBef>
                        <a:buNone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2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09550" marR="1270" indent="-209550" algn="ctr">
                        <a:spcBef>
                          <a:spcPts val="735"/>
                        </a:spcBef>
                        <a:buNone/>
                      </a:pP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3494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 votos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750699"/>
                  </a:ext>
                </a:extLst>
              </a:tr>
              <a:tr h="332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2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8AADA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15909"/>
                  </a:ext>
                </a:extLst>
              </a:tr>
              <a:tr h="332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 votos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23727"/>
                  </a:ext>
                </a:extLst>
              </a:tr>
              <a:tr h="332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2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366917"/>
                  </a:ext>
                </a:extLst>
              </a:tr>
              <a:tr h="332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 votos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712024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B7AEEE08-73BF-A142-EEC6-7BFE18736563}"/>
              </a:ext>
            </a:extLst>
          </p:cNvPr>
          <p:cNvGraphicFramePr>
            <a:graphicFrameLocks noGrp="1"/>
          </p:cNvGraphicFramePr>
          <p:nvPr/>
        </p:nvGraphicFramePr>
        <p:xfrm>
          <a:off x="260133" y="2515645"/>
          <a:ext cx="11671734" cy="6386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93382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  <a:gridCol w="3593382">
                  <a:extLst>
                    <a:ext uri="{9D8B030D-6E8A-4147-A177-3AD203B41FA5}">
                      <a16:colId xmlns:a16="http://schemas.microsoft.com/office/drawing/2014/main" val="821559164"/>
                    </a:ext>
                  </a:extLst>
                </a:gridCol>
                <a:gridCol w="4484970">
                  <a:extLst>
                    <a:ext uri="{9D8B030D-6E8A-4147-A177-3AD203B41FA5}">
                      <a16:colId xmlns:a16="http://schemas.microsoft.com/office/drawing/2014/main" val="639156529"/>
                    </a:ext>
                  </a:extLst>
                </a:gridCol>
              </a:tblGrid>
              <a:tr h="333812">
                <a:tc>
                  <a:txBody>
                    <a:bodyPr/>
                    <a:lstStyle/>
                    <a:p>
                      <a:pPr marL="209550" marR="1270" lvl="0" indent="-2095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 Votantes</a:t>
                      </a: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BR" sz="20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Votos Brancos e Nulos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2000" spc="-10" dirty="0">
                          <a:effectLst/>
                          <a:latin typeface="Cera Compact Pro" panose="00000400000000000000" pitchFamily="50" charset="0"/>
                        </a:rPr>
                        <a:t>Votos válidos</a:t>
                      </a: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28012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146130"/>
                  </a:ext>
                </a:extLst>
              </a:tr>
            </a:tbl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id="{08483220-E8EF-AE04-B477-87554F4EA411}"/>
              </a:ext>
            </a:extLst>
          </p:cNvPr>
          <p:cNvSpPr txBox="1"/>
          <p:nvPr/>
        </p:nvSpPr>
        <p:spPr>
          <a:xfrm>
            <a:off x="241277" y="5362127"/>
            <a:ext cx="11690590" cy="707886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Candidato(a) vencedor(a):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_________________________________________________________________________________________________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EA29920-7454-CA0A-72CB-51F47031A1E9}"/>
              </a:ext>
            </a:extLst>
          </p:cNvPr>
          <p:cNvGraphicFramePr>
            <a:graphicFrameLocks noGrp="1"/>
          </p:cNvGraphicFramePr>
          <p:nvPr/>
        </p:nvGraphicFramePr>
        <p:xfrm>
          <a:off x="260133" y="720001"/>
          <a:ext cx="11671733" cy="16879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81751">
                  <a:extLst>
                    <a:ext uri="{9D8B030D-6E8A-4147-A177-3AD203B41FA5}">
                      <a16:colId xmlns:a16="http://schemas.microsoft.com/office/drawing/2014/main" val="1302793890"/>
                    </a:ext>
                  </a:extLst>
                </a:gridCol>
                <a:gridCol w="9689982">
                  <a:extLst>
                    <a:ext uri="{9D8B030D-6E8A-4147-A177-3AD203B41FA5}">
                      <a16:colId xmlns:a16="http://schemas.microsoft.com/office/drawing/2014/main" val="3781387906"/>
                    </a:ext>
                  </a:extLst>
                </a:gridCol>
              </a:tblGrid>
              <a:tr h="351061">
                <a:tc gridSpan="2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BR" sz="18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Eleições para o Conselho Escola Comunidade 2026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052376"/>
                  </a:ext>
                </a:extLst>
              </a:tr>
              <a:tr h="351061">
                <a:tc gridSpan="2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PT" sz="1800" dirty="0">
                          <a:effectLst/>
                          <a:latin typeface="Cera Compact Pro" panose="00000400000000000000" pitchFamily="50" charset="0"/>
                        </a:rPr>
                        <a:t>Resultado da Apuração de Votos </a:t>
                      </a:r>
                      <a:endParaRPr lang="pt-BR" sz="18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956935"/>
                  </a:ext>
                </a:extLst>
              </a:tr>
              <a:tr h="492924">
                <a:tc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PT" sz="1800" dirty="0">
                          <a:effectLst/>
                          <a:latin typeface="Cera Compact Pro" panose="00000400000000000000" pitchFamily="50" charset="0"/>
                        </a:rPr>
                        <a:t>CRE:</a:t>
                      </a:r>
                      <a:endParaRPr lang="pt-BR" sz="18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effectLst/>
                          <a:latin typeface="Cera Compact Pro" panose="00000400000000000000" pitchFamily="50" charset="0"/>
                        </a:rPr>
                        <a:t>Unidade Escolar: EM/CIEP/EDI/CM (xx.xx.xxx) xxxxxxxxxxx</a:t>
                      </a:r>
                      <a:endParaRPr lang="pt-BR" sz="18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090710"/>
                  </a:ext>
                </a:extLst>
              </a:tr>
              <a:tr h="492924">
                <a:tc gridSpan="2"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BR" sz="24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Segmento: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602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253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101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Cera Compact Pro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ALESSANDRA GONCALVES DOS SANTOS</dc:creator>
  <cp:lastModifiedBy>ALESSANDRA GONCALVES DOS SANTOS</cp:lastModifiedBy>
  <cp:revision>15</cp:revision>
  <dcterms:created xsi:type="dcterms:W3CDTF">2025-10-13T20:33:07Z</dcterms:created>
  <dcterms:modified xsi:type="dcterms:W3CDTF">2026-02-20T17:25:56Z</dcterms:modified>
</cp:coreProperties>
</file>