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271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9872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2616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6660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9452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13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097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1892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0707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2438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414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1271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255DF4-D647-4C39-B4C3-C5D7FEA945FB}" type="datetimeFigureOut">
              <a:rPr lang="pt-BR" smtClean="0"/>
              <a:t>21/10/2025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3C2026-93F4-45A8-A951-8747E30969D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5922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D2097481-C803-8BCD-D409-74705E1C5303}"/>
              </a:ext>
            </a:extLst>
          </p:cNvPr>
          <p:cNvCxnSpPr>
            <a:cxnSpLocks/>
          </p:cNvCxnSpPr>
          <p:nvPr/>
        </p:nvCxnSpPr>
        <p:spPr>
          <a:xfrm>
            <a:off x="0" y="564850"/>
            <a:ext cx="10370127" cy="10892"/>
          </a:xfrm>
          <a:prstGeom prst="line">
            <a:avLst/>
          </a:prstGeom>
          <a:ln w="1270">
            <a:solidFill>
              <a:srgbClr val="004E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áfico 4">
            <a:extLst>
              <a:ext uri="{FF2B5EF4-FFF2-40B4-BE49-F238E27FC236}">
                <a16:creationId xmlns:a16="http://schemas.microsoft.com/office/drawing/2014/main" id="{6FD4AD54-A20D-2242-8082-C3F4B37768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1390" b="-111655"/>
          <a:stretch>
            <a:fillRect/>
          </a:stretch>
        </p:blipFill>
        <p:spPr>
          <a:xfrm>
            <a:off x="0" y="6185100"/>
            <a:ext cx="12192000" cy="1345800"/>
          </a:xfrm>
          <a:prstGeom prst="rect">
            <a:avLst/>
          </a:prstGeom>
        </p:spPr>
      </p:pic>
      <p:sp>
        <p:nvSpPr>
          <p:cNvPr id="6" name="CaixaDeTexto 7">
            <a:extLst>
              <a:ext uri="{FF2B5EF4-FFF2-40B4-BE49-F238E27FC236}">
                <a16:creationId xmlns:a16="http://schemas.microsoft.com/office/drawing/2014/main" id="{8F53C3D5-A8DE-B18C-1663-C00BCFA628BE}"/>
              </a:ext>
            </a:extLst>
          </p:cNvPr>
          <p:cNvSpPr txBox="1"/>
          <p:nvPr/>
        </p:nvSpPr>
        <p:spPr>
          <a:xfrm>
            <a:off x="241276" y="267729"/>
            <a:ext cx="4851447" cy="308013"/>
          </a:xfrm>
          <a:prstGeom prst="rect">
            <a:avLst/>
          </a:prstGeom>
          <a:noFill/>
        </p:spPr>
        <p:txBody>
          <a:bodyPr wrap="square" lIns="91673" tIns="45837" rIns="91673" bIns="45837" rtlCol="0" anchor="t">
            <a:spAutoFit/>
          </a:bodyPr>
          <a:lstStyle/>
          <a:p>
            <a:pPr marL="0" lvl="1" defTabSz="891083">
              <a:defRPr/>
            </a:pPr>
            <a:r>
              <a:rPr lang="pt-BR" sz="1400" dirty="0">
                <a:solidFill>
                  <a:srgbClr val="004E7F"/>
                </a:solidFill>
                <a:latin typeface="Cera Compact Pro" panose="00000400000000000000" pitchFamily="50" charset="0"/>
                <a:ea typeface="Calibri Light" pitchFamily="34" charset="0"/>
                <a:cs typeface="Calibri Light"/>
                <a:sym typeface="Arial"/>
              </a:rPr>
              <a:t>Mapa de apuração (mais de um/uma candidato(a))</a:t>
            </a:r>
            <a:endParaRPr lang="en-US" sz="1400" dirty="0">
              <a:solidFill>
                <a:prstClr val="black"/>
              </a:solidFill>
              <a:latin typeface="Cera Compact Pro" panose="00000400000000000000" pitchFamily="50" charset="0"/>
            </a:endParaRPr>
          </a:p>
        </p:txBody>
      </p:sp>
      <p:pic>
        <p:nvPicPr>
          <p:cNvPr id="7" name="Imagem 6" descr="Ícone&#10;&#10;O conteúdo gerado por IA pode estar incorreto.">
            <a:extLst>
              <a:ext uri="{FF2B5EF4-FFF2-40B4-BE49-F238E27FC236}">
                <a16:creationId xmlns:a16="http://schemas.microsoft.com/office/drawing/2014/main" id="{D0C887E5-A72B-2103-B511-1A17536367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216" y="221421"/>
            <a:ext cx="1485420" cy="308014"/>
          </a:xfrm>
          <a:prstGeom prst="rect">
            <a:avLst/>
          </a:prstGeom>
        </p:spPr>
      </p:pic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3C0851F0-7E43-A2EA-3945-40D6CC055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744669"/>
              </p:ext>
            </p:extLst>
          </p:nvPr>
        </p:nvGraphicFramePr>
        <p:xfrm>
          <a:off x="342899" y="693400"/>
          <a:ext cx="11671736" cy="90385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81752">
                  <a:extLst>
                    <a:ext uri="{9D8B030D-6E8A-4147-A177-3AD203B41FA5}">
                      <a16:colId xmlns:a16="http://schemas.microsoft.com/office/drawing/2014/main" val="1302793890"/>
                    </a:ext>
                  </a:extLst>
                </a:gridCol>
                <a:gridCol w="9689984">
                  <a:extLst>
                    <a:ext uri="{9D8B030D-6E8A-4147-A177-3AD203B41FA5}">
                      <a16:colId xmlns:a16="http://schemas.microsoft.com/office/drawing/2014/main" val="3781387906"/>
                    </a:ext>
                  </a:extLst>
                </a:gridCol>
              </a:tblGrid>
              <a:tr h="255035">
                <a:tc gridSpan="2">
                  <a:txBody>
                    <a:bodyPr/>
                    <a:lstStyle/>
                    <a:p>
                      <a:pPr marL="14605" algn="ctr">
                        <a:spcBef>
                          <a:spcPts val="205"/>
                        </a:spcBef>
                        <a:buNone/>
                      </a:pPr>
                      <a:r>
                        <a:rPr lang="pt-BR" sz="18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Consulta à Comunidade 2025</a:t>
                      </a: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052376"/>
                  </a:ext>
                </a:extLst>
              </a:tr>
              <a:tr h="255035">
                <a:tc gridSpan="2">
                  <a:txBody>
                    <a:bodyPr/>
                    <a:lstStyle/>
                    <a:p>
                      <a:pPr marL="14605" algn="ctr">
                        <a:spcBef>
                          <a:spcPts val="205"/>
                        </a:spcBef>
                        <a:buNone/>
                      </a:pPr>
                      <a:r>
                        <a:rPr lang="pt-PT" sz="1800" dirty="0">
                          <a:effectLst/>
                          <a:latin typeface="Cera Compact Pro" panose="00000400000000000000" pitchFamily="50" charset="0"/>
                        </a:rPr>
                        <a:t>Resultado da Apuração de Votos </a:t>
                      </a:r>
                      <a:endParaRPr lang="pt-BR" sz="18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956935"/>
                  </a:ext>
                </a:extLst>
              </a:tr>
              <a:tr h="355218">
                <a:tc>
                  <a:txBody>
                    <a:bodyPr/>
                    <a:lstStyle/>
                    <a:p>
                      <a:pPr marL="15875">
                        <a:spcBef>
                          <a:spcPts val="635"/>
                        </a:spcBef>
                        <a:buNone/>
                      </a:pPr>
                      <a:r>
                        <a:rPr lang="pt-PT" sz="1800" dirty="0">
                          <a:effectLst/>
                          <a:latin typeface="Cera Compact Pro" panose="00000400000000000000" pitchFamily="50" charset="0"/>
                        </a:rPr>
                        <a:t>CRE:</a:t>
                      </a:r>
                      <a:endParaRPr lang="pt-BR" sz="18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PT" sz="1800" dirty="0">
                          <a:effectLst/>
                          <a:latin typeface="Cera Compact Pro" panose="00000400000000000000" pitchFamily="50" charset="0"/>
                        </a:rPr>
                        <a:t>Unidade Escolar: EM/CIEP/EDI/CM (xx.xx.xxx) xxxxxxxxxxx</a:t>
                      </a:r>
                      <a:endParaRPr lang="pt-BR" sz="1800" dirty="0"/>
                    </a:p>
                  </a:txBody>
                  <a:tcPr marL="0" marR="0" marT="0" marB="0">
                    <a:solidFill>
                      <a:srgbClr val="1932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090710"/>
                  </a:ext>
                </a:extLst>
              </a:tr>
            </a:tbl>
          </a:graphicData>
        </a:graphic>
      </p:graphicFrame>
      <p:graphicFrame>
        <p:nvGraphicFramePr>
          <p:cNvPr id="11" name="Tabela 10">
            <a:extLst>
              <a:ext uri="{FF2B5EF4-FFF2-40B4-BE49-F238E27FC236}">
                <a16:creationId xmlns:a16="http://schemas.microsoft.com/office/drawing/2014/main" id="{4A4C283B-142A-1EBD-A01F-BBF58E566C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827188"/>
              </p:ext>
            </p:extLst>
          </p:nvPr>
        </p:nvGraphicFramePr>
        <p:xfrm>
          <a:off x="342898" y="3008104"/>
          <a:ext cx="11671733" cy="204303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362798">
                  <a:extLst>
                    <a:ext uri="{9D8B030D-6E8A-4147-A177-3AD203B41FA5}">
                      <a16:colId xmlns:a16="http://schemas.microsoft.com/office/drawing/2014/main" val="2459166342"/>
                    </a:ext>
                  </a:extLst>
                </a:gridCol>
                <a:gridCol w="5308935">
                  <a:extLst>
                    <a:ext uri="{9D8B030D-6E8A-4147-A177-3AD203B41FA5}">
                      <a16:colId xmlns:a16="http://schemas.microsoft.com/office/drawing/2014/main" val="256218331"/>
                    </a:ext>
                  </a:extLst>
                </a:gridCol>
              </a:tblGrid>
              <a:tr h="362171">
                <a:tc gridSpan="2">
                  <a:txBody>
                    <a:bodyPr/>
                    <a:lstStyle/>
                    <a:p>
                      <a:pPr marL="15875" marR="1270" algn="l">
                        <a:spcBef>
                          <a:spcPts val="735"/>
                        </a:spcBef>
                        <a:buNone/>
                      </a:pPr>
                      <a:r>
                        <a:rPr lang="pt-PT" sz="2000" spc="-20" dirty="0">
                          <a:effectLst/>
                          <a:latin typeface="Cera Compact Pro" panose="00000400000000000000" pitchFamily="50" charset="0"/>
                        </a:rPr>
                        <a:t>Nome da(o) Candidata(o):</a:t>
                      </a:r>
                      <a:endParaRPr lang="pt-BR" sz="2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209550" marR="1270" indent="-209550" algn="ctr">
                        <a:spcBef>
                          <a:spcPts val="735"/>
                        </a:spcBef>
                        <a:buNone/>
                      </a:pP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979890"/>
                  </a:ext>
                </a:extLst>
              </a:tr>
              <a:tr h="34949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total de votos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6750699"/>
                  </a:ext>
                </a:extLst>
              </a:tr>
              <a:tr h="332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spc="-20" dirty="0">
                          <a:effectLst/>
                          <a:latin typeface="Cera Compact Pro" panose="00000400000000000000" pitchFamily="50" charset="0"/>
                        </a:rPr>
                        <a:t>Nome da(o) Candidata(o):</a:t>
                      </a:r>
                      <a:endParaRPr lang="pt-BR" sz="2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8AADA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buNone/>
                      </a:pPr>
                      <a:endParaRPr lang="pt-BR" sz="16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15909"/>
                  </a:ext>
                </a:extLst>
              </a:tr>
              <a:tr h="332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total de votos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423727"/>
                  </a:ext>
                </a:extLst>
              </a:tr>
              <a:tr h="33284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spc="-20" dirty="0">
                          <a:effectLst/>
                          <a:latin typeface="Cera Compact Pro" panose="00000400000000000000" pitchFamily="50" charset="0"/>
                        </a:rPr>
                        <a:t>Nome da(o) Candidata(o):</a:t>
                      </a:r>
                      <a:endParaRPr lang="pt-BR" sz="20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0366917"/>
                  </a:ext>
                </a:extLst>
              </a:tr>
              <a:tr h="3328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1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total de votos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8712024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B7AEEE08-73BF-A142-EEC6-7BFE187365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859409"/>
              </p:ext>
            </p:extLst>
          </p:nvPr>
        </p:nvGraphicFramePr>
        <p:xfrm>
          <a:off x="342899" y="1659688"/>
          <a:ext cx="11671734" cy="12482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87628">
                  <a:extLst>
                    <a:ext uri="{9D8B030D-6E8A-4147-A177-3AD203B41FA5}">
                      <a16:colId xmlns:a16="http://schemas.microsoft.com/office/drawing/2014/main" val="2459166342"/>
                    </a:ext>
                  </a:extLst>
                </a:gridCol>
                <a:gridCol w="2981450">
                  <a:extLst>
                    <a:ext uri="{9D8B030D-6E8A-4147-A177-3AD203B41FA5}">
                      <a16:colId xmlns:a16="http://schemas.microsoft.com/office/drawing/2014/main" val="256218331"/>
                    </a:ext>
                  </a:extLst>
                </a:gridCol>
                <a:gridCol w="2981450">
                  <a:extLst>
                    <a:ext uri="{9D8B030D-6E8A-4147-A177-3AD203B41FA5}">
                      <a16:colId xmlns:a16="http://schemas.microsoft.com/office/drawing/2014/main" val="821559164"/>
                    </a:ext>
                  </a:extLst>
                </a:gridCol>
                <a:gridCol w="3721206">
                  <a:extLst>
                    <a:ext uri="{9D8B030D-6E8A-4147-A177-3AD203B41FA5}">
                      <a16:colId xmlns:a16="http://schemas.microsoft.com/office/drawing/2014/main" val="639156529"/>
                    </a:ext>
                  </a:extLst>
                </a:gridCol>
              </a:tblGrid>
              <a:tr h="333812">
                <a:tc>
                  <a:txBody>
                    <a:bodyPr/>
                    <a:lstStyle/>
                    <a:p>
                      <a:pPr marL="15875" marR="1270" algn="ctr">
                        <a:spcBef>
                          <a:spcPts val="735"/>
                        </a:spcBef>
                        <a:buNone/>
                      </a:pPr>
                      <a:r>
                        <a:rPr lang="pt-BR" sz="20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Urnas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209550" marR="1270" lvl="0" indent="-20955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73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000" spc="-2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de Votantes</a:t>
                      </a: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5875" marR="1270" algn="ctr">
                        <a:spcBef>
                          <a:spcPts val="735"/>
                        </a:spcBef>
                        <a:buNone/>
                      </a:pPr>
                      <a:r>
                        <a:rPr lang="pt-BR" sz="2000" dirty="0"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Votos Brancos e Nulos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tc>
                  <a:txBody>
                    <a:bodyPr/>
                    <a:lstStyle/>
                    <a:p>
                      <a:pPr marL="12700" algn="ctr">
                        <a:spcBef>
                          <a:spcPts val="735"/>
                        </a:spcBef>
                        <a:buNone/>
                      </a:pPr>
                      <a:r>
                        <a:rPr lang="pt-PT" sz="2000" spc="-10" dirty="0">
                          <a:effectLst/>
                          <a:latin typeface="Cera Compact Pro" panose="00000400000000000000" pitchFamily="50" charset="0"/>
                        </a:rPr>
                        <a:t>Votos válidos</a:t>
                      </a:r>
                      <a:endParaRPr lang="pt-BR" sz="1600" dirty="0"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29F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979890"/>
                  </a:ext>
                </a:extLst>
              </a:tr>
              <a:tr h="28012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Urna 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8146130"/>
                  </a:ext>
                </a:extLst>
              </a:tr>
              <a:tr h="28012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Urna 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177390"/>
                  </a:ext>
                </a:extLst>
              </a:tr>
              <a:tr h="28012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BR" sz="2000" b="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2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pt-PT" sz="2000" dirty="0">
                          <a:solidFill>
                            <a:schemeClr val="tx1"/>
                          </a:solidFill>
                          <a:effectLst/>
                          <a:latin typeface="Cera Compact Pro" panose="00000400000000000000" pitchFamily="50" charset="0"/>
                        </a:rPr>
                        <a:t> </a:t>
                      </a:r>
                      <a:endParaRPr lang="pt-BR" sz="2000" dirty="0">
                        <a:solidFill>
                          <a:schemeClr val="tx1"/>
                        </a:solidFill>
                        <a:effectLst/>
                        <a:latin typeface="Cera Compact Pro" panose="000004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659980"/>
                  </a:ext>
                </a:extLst>
              </a:tr>
            </a:tbl>
          </a:graphicData>
        </a:graphic>
      </p:graphicFrame>
      <p:sp>
        <p:nvSpPr>
          <p:cNvPr id="13" name="CaixaDeTexto 12">
            <a:extLst>
              <a:ext uri="{FF2B5EF4-FFF2-40B4-BE49-F238E27FC236}">
                <a16:creationId xmlns:a16="http://schemas.microsoft.com/office/drawing/2014/main" id="{08483220-E8EF-AE04-B477-87554F4EA411}"/>
              </a:ext>
            </a:extLst>
          </p:cNvPr>
          <p:cNvSpPr txBox="1"/>
          <p:nvPr/>
        </p:nvSpPr>
        <p:spPr>
          <a:xfrm>
            <a:off x="342898" y="5169846"/>
            <a:ext cx="11671732" cy="707886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pt-BR" sz="2000" b="1" dirty="0"/>
              <a:t>Candidato(a) vencedor(a):</a:t>
            </a:r>
          </a:p>
          <a:p>
            <a:r>
              <a:rPr lang="pt-BR" sz="2000" b="1" dirty="0"/>
              <a:t>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1872534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</TotalTime>
  <Words>107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Cera Compact Pro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ALESSANDRA GONCALVES DOS SANTOS</dc:creator>
  <cp:lastModifiedBy>ALESSANDRA GONCALVES DOS SANTOS</cp:lastModifiedBy>
  <cp:revision>12</cp:revision>
  <dcterms:created xsi:type="dcterms:W3CDTF">2025-10-13T22:37:13Z</dcterms:created>
  <dcterms:modified xsi:type="dcterms:W3CDTF">2025-10-21T15:30:29Z</dcterms:modified>
</cp:coreProperties>
</file>