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6524" r:id="rId2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8AAD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6" autoAdjust="0"/>
    <p:restoredTop sz="94660"/>
  </p:normalViewPr>
  <p:slideViewPr>
    <p:cSldViewPr snapToGrid="0">
      <p:cViewPr varScale="1">
        <p:scale>
          <a:sx n="64" d="100"/>
          <a:sy n="64" d="100"/>
        </p:scale>
        <p:origin x="978" y="7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EED3B7E-22E9-D62E-CA83-440378F5E6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344A5C2A-684C-E0B4-9373-E713D930FE8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01E52049-C318-DB6B-5EE3-644B93E3B9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5FAFC-C048-414D-A280-A3393B5BD5E2}" type="datetimeFigureOut">
              <a:rPr lang="pt-BR" smtClean="0"/>
              <a:t>23/10/2025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2B3F4866-22DB-0374-E8E2-635D859810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CE8B6DF-00A2-E603-AE5A-44E2722C89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A6AFF-5285-485B-A639-A2844E4B1A5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84167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1EC526F-795D-5A04-8E38-DF22A4A6FF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5295558D-7B7D-8540-C159-AA6ACAD0988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0CA25A9-E6BF-9514-5546-B1A51DF2DC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5FAFC-C048-414D-A280-A3393B5BD5E2}" type="datetimeFigureOut">
              <a:rPr lang="pt-BR" smtClean="0"/>
              <a:t>23/10/2025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3C865BF-A96E-60CB-49AA-F72212A994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CFDF65D-AF65-B681-BF18-A89EE19D8F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A6AFF-5285-485B-A639-A2844E4B1A5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013896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15895714-B027-9DE4-13EB-83BA1DBF3E2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BB0BB1B5-D730-FADE-B833-E379848D01A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7A5A760-3502-7B1E-10D6-3E1D11A2F7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5FAFC-C048-414D-A280-A3393B5BD5E2}" type="datetimeFigureOut">
              <a:rPr lang="pt-BR" smtClean="0"/>
              <a:t>23/10/2025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20BA14C-292F-524D-6AA6-073B4E1FBB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4F1DDA4-F890-0147-6141-1C26672B2D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A6AFF-5285-485B-A639-A2844E4B1A5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575412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>
            <a:extLst>
              <a:ext uri="{FF2B5EF4-FFF2-40B4-BE49-F238E27FC236}">
                <a16:creationId xmlns:a16="http://schemas.microsoft.com/office/drawing/2014/main" id="{A2947A6F-75AF-8FAD-2B24-E8A54C5E10CB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4E7F"/>
          </a:solidFill>
          <a:ln w="12700" cap="flat">
            <a:noFill/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pt-BR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Helvetica Light"/>
            </a:endParaRPr>
          </a:p>
        </p:txBody>
      </p:sp>
    </p:spTree>
    <p:extLst>
      <p:ext uri="{BB962C8B-B14F-4D97-AF65-F5344CB8AC3E}">
        <p14:creationId xmlns:p14="http://schemas.microsoft.com/office/powerpoint/2010/main" val="18448387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5621D01-5CD3-E596-6F5E-D1F1258405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FBE57C3-518E-C0CC-1BF2-EC89A555F3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EEBC860-B523-87F6-EB16-44CF971A5B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5FAFC-C048-414D-A280-A3393B5BD5E2}" type="datetimeFigureOut">
              <a:rPr lang="pt-BR" smtClean="0"/>
              <a:t>23/10/2025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DAADA2B-4BC1-AC61-EF82-C3E48A98FF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9C45F9FE-B966-B6A7-9FA0-BD7F5A7AE9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A6AFF-5285-485B-A639-A2844E4B1A5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610674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4A7C59B-26C4-EED1-1A7B-E405ADA6C8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D54EFEBB-B8F4-A922-4DCA-F8A1B77D0E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70402E3A-6EFE-C217-41F8-C688F92ADA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5FAFC-C048-414D-A280-A3393B5BD5E2}" type="datetimeFigureOut">
              <a:rPr lang="pt-BR" smtClean="0"/>
              <a:t>23/10/2025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F7B33D7-9C41-6719-1DFD-ECF962C0D5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647A4E3A-062B-7892-6E9A-94FB1D172F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A6AFF-5285-485B-A639-A2844E4B1A5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309873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D80D361-32D4-9428-87DC-123FE940A5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BE1426A-2C0E-D2CA-63ED-8340972BAA4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258C17BF-F653-E1F9-EDBF-03B76D0353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C92687E8-B669-48C1-3A13-6C9C63492C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5FAFC-C048-414D-A280-A3393B5BD5E2}" type="datetimeFigureOut">
              <a:rPr lang="pt-BR" smtClean="0"/>
              <a:t>23/10/2025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4250C63D-3A7F-44F3-B522-883C67457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0EDC59C6-0F2C-0ED2-024A-6B2383E92E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A6AFF-5285-485B-A639-A2844E4B1A5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18027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CA15E15-3C65-9862-0753-0BE297AD1F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DB9DBCA1-14FC-F146-7DAB-F867093272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B70AF8FB-1153-CD89-AA57-5CF260E7DD2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B0B19D94-B8B4-395D-782F-6BC6C92F96E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2484D098-E8CA-9589-0E3F-7F1D37117EA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5D03B167-6D6C-A12A-429D-064A561FFA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5FAFC-C048-414D-A280-A3393B5BD5E2}" type="datetimeFigureOut">
              <a:rPr lang="pt-BR" smtClean="0"/>
              <a:t>23/10/2025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E32F05D2-C8AC-7981-7DD6-55DBFDBA62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8EA10F49-09AD-ABAB-16C5-4815F4568F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A6AFF-5285-485B-A639-A2844E4B1A5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393434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2E1D346-1A54-9AF3-B6FD-F7EED2EE9C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DA07D2B4-213C-B27F-C11E-9A5A6A1F34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5FAFC-C048-414D-A280-A3393B5BD5E2}" type="datetimeFigureOut">
              <a:rPr lang="pt-BR" smtClean="0"/>
              <a:t>23/10/2025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057869CB-0CD3-80F2-5ADA-64B42F6E39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0549EAE5-4F4D-E218-F81E-F59889BF22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A6AFF-5285-485B-A639-A2844E4B1A5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430281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067B7B9D-8B47-FA16-4168-C88096D2E7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5FAFC-C048-414D-A280-A3393B5BD5E2}" type="datetimeFigureOut">
              <a:rPr lang="pt-BR" smtClean="0"/>
              <a:t>23/10/2025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32035AB0-5517-A2F2-9AEB-EC89F8C0B8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685208D3-405B-56C7-1A11-9558172976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A6AFF-5285-485B-A639-A2844E4B1A5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836489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076DBFB-41E0-B659-468E-AB0C54711D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90E5FDA-D2E1-4152-DC93-2925A441FC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6BB9DDEF-BCC6-093F-8EC9-0512C52A54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BFC365C4-A4D9-E46F-2E5F-A06FEB413C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5FAFC-C048-414D-A280-A3393B5BD5E2}" type="datetimeFigureOut">
              <a:rPr lang="pt-BR" smtClean="0"/>
              <a:t>23/10/2025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906B9BC0-4135-B2F6-3980-711EA219D9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D1295221-31FA-2229-6501-05DAB90FFE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A6AFF-5285-485B-A639-A2844E4B1A5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307075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2D6EBF1-E056-D7DA-3F67-8011E9A737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BCCC9C24-A37A-D31E-BE0C-C5736D1C351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69BCB581-9706-480E-E357-AD006EAC71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F5629521-E60C-68DA-C26A-06C3C6FBE9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5FAFC-C048-414D-A280-A3393B5BD5E2}" type="datetimeFigureOut">
              <a:rPr lang="pt-BR" smtClean="0"/>
              <a:t>23/10/2025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F07AD65B-E6ED-262D-808D-770221F7B9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7A25CEA4-68F4-6B12-38AC-E065E1EC74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A6AFF-5285-485B-A639-A2844E4B1A5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851677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4FF79792-3771-0C08-792A-09357B0D77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384BEA7E-B9CD-1CE8-5AF4-ED67317976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93C9256-DF9F-0497-784B-F97A87B753D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25FAFC-C048-414D-A280-A3393B5BD5E2}" type="datetimeFigureOut">
              <a:rPr lang="pt-BR" smtClean="0"/>
              <a:t>23/10/2025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7827D1E-9914-5088-A0AC-3C4626C3DD6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C705A01-4760-B232-E29E-E0D8D461B94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CA6AFF-5285-485B-A639-A2844E4B1A5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90969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Conector reto 8">
            <a:extLst>
              <a:ext uri="{FF2B5EF4-FFF2-40B4-BE49-F238E27FC236}">
                <a16:creationId xmlns:a16="http://schemas.microsoft.com/office/drawing/2014/main" id="{E37D1005-C953-49BA-8617-36B37716A7A0}"/>
              </a:ext>
            </a:extLst>
          </p:cNvPr>
          <p:cNvCxnSpPr>
            <a:cxnSpLocks/>
          </p:cNvCxnSpPr>
          <p:nvPr/>
        </p:nvCxnSpPr>
        <p:spPr>
          <a:xfrm>
            <a:off x="676252" y="606357"/>
            <a:ext cx="8890018" cy="5309"/>
          </a:xfrm>
          <a:prstGeom prst="line">
            <a:avLst/>
          </a:prstGeom>
          <a:ln w="1270">
            <a:solidFill>
              <a:srgbClr val="004E7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Gráfico 13">
            <a:extLst>
              <a:ext uri="{FF2B5EF4-FFF2-40B4-BE49-F238E27FC236}">
                <a16:creationId xmlns:a16="http://schemas.microsoft.com/office/drawing/2014/main" id="{2538E116-4404-4712-B4CA-03C21B5CFAE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" y="6476199"/>
            <a:ext cx="12192000" cy="372672"/>
          </a:xfrm>
          <a:prstGeom prst="rect">
            <a:avLst/>
          </a:prstGeom>
        </p:spPr>
      </p:pic>
      <p:sp>
        <p:nvSpPr>
          <p:cNvPr id="6" name="CaixaDeTexto 7">
            <a:extLst>
              <a:ext uri="{FF2B5EF4-FFF2-40B4-BE49-F238E27FC236}">
                <a16:creationId xmlns:a16="http://schemas.microsoft.com/office/drawing/2014/main" id="{3750E60E-4553-C080-2357-61AC6A5514E1}"/>
              </a:ext>
            </a:extLst>
          </p:cNvPr>
          <p:cNvSpPr txBox="1"/>
          <p:nvPr/>
        </p:nvSpPr>
        <p:spPr>
          <a:xfrm>
            <a:off x="609577" y="298344"/>
            <a:ext cx="7128658" cy="308013"/>
          </a:xfrm>
          <a:prstGeom prst="rect">
            <a:avLst/>
          </a:prstGeom>
          <a:noFill/>
        </p:spPr>
        <p:txBody>
          <a:bodyPr wrap="square" lIns="91673" tIns="45837" rIns="91673" bIns="45837" rtlCol="0" anchor="t">
            <a:spAutoFit/>
          </a:bodyPr>
          <a:lstStyle/>
          <a:p>
            <a:pPr marL="0" marR="0" lvl="1" indent="0" algn="l" defTabSz="8910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400" b="0" i="0" u="none" strike="noStrike" kern="1200" cap="none" spc="0" normalizeH="0" baseline="0" noProof="0" dirty="0">
                <a:ln>
                  <a:noFill/>
                </a:ln>
                <a:solidFill>
                  <a:srgbClr val="004E7F"/>
                </a:solidFill>
                <a:effectLst/>
                <a:uLnTx/>
                <a:uFillTx/>
                <a:latin typeface="Cera Compact Pro" panose="00000400000000000000" pitchFamily="50" charset="0"/>
                <a:ea typeface="Calibri Light" pitchFamily="34" charset="0"/>
                <a:cs typeface="Calibri Light"/>
                <a:sym typeface="Arial"/>
              </a:rPr>
              <a:t>Mapa de apuração (Candidata(o) Única(o))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ra Compact Pro" panose="00000400000000000000" pitchFamily="50" charset="0"/>
              <a:ea typeface="+mn-ea"/>
              <a:cs typeface="+mn-cs"/>
            </a:endParaRPr>
          </a:p>
        </p:txBody>
      </p:sp>
      <p:pic>
        <p:nvPicPr>
          <p:cNvPr id="3" name="Imagem 2" descr="Ícone&#10;&#10;O conteúdo gerado por IA pode estar incorreto.">
            <a:extLst>
              <a:ext uri="{FF2B5EF4-FFF2-40B4-BE49-F238E27FC236}">
                <a16:creationId xmlns:a16="http://schemas.microsoft.com/office/drawing/2014/main" id="{53CF94DB-B44E-BB15-078C-675A230C06F8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54004" y="241046"/>
            <a:ext cx="1761744" cy="365312"/>
          </a:xfrm>
          <a:prstGeom prst="rect">
            <a:avLst/>
          </a:prstGeom>
        </p:spPr>
      </p:pic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id="{1A49DC64-9E11-0120-1D5B-508DA83CC5C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9157148"/>
              </p:ext>
            </p:extLst>
          </p:nvPr>
        </p:nvGraphicFramePr>
        <p:xfrm>
          <a:off x="676252" y="678464"/>
          <a:ext cx="10839496" cy="911811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840445">
                  <a:extLst>
                    <a:ext uri="{9D8B030D-6E8A-4147-A177-3AD203B41FA5}">
                      <a16:colId xmlns:a16="http://schemas.microsoft.com/office/drawing/2014/main" val="1302793890"/>
                    </a:ext>
                  </a:extLst>
                </a:gridCol>
                <a:gridCol w="8999051">
                  <a:extLst>
                    <a:ext uri="{9D8B030D-6E8A-4147-A177-3AD203B41FA5}">
                      <a16:colId xmlns:a16="http://schemas.microsoft.com/office/drawing/2014/main" val="3781387906"/>
                    </a:ext>
                  </a:extLst>
                </a:gridCol>
              </a:tblGrid>
              <a:tr h="263319">
                <a:tc gridSpan="2">
                  <a:txBody>
                    <a:bodyPr/>
                    <a:lstStyle/>
                    <a:p>
                      <a:pPr marL="14605" algn="ctr">
                        <a:spcBef>
                          <a:spcPts val="205"/>
                        </a:spcBef>
                        <a:buNone/>
                      </a:pPr>
                      <a:r>
                        <a:rPr lang="pt-BR" sz="1400" dirty="0">
                          <a:effectLst/>
                          <a:latin typeface="Cera Compact Pro" panose="00000400000000000000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Consulta à Comunidade 2025</a:t>
                      </a:r>
                    </a:p>
                  </a:txBody>
                  <a:tcPr marL="0" marR="0" marT="0" marB="0">
                    <a:solidFill>
                      <a:srgbClr val="19325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8052376"/>
                  </a:ext>
                </a:extLst>
              </a:tr>
              <a:tr h="263319">
                <a:tc gridSpan="2">
                  <a:txBody>
                    <a:bodyPr/>
                    <a:lstStyle/>
                    <a:p>
                      <a:pPr marL="14605" algn="ctr">
                        <a:spcBef>
                          <a:spcPts val="205"/>
                        </a:spcBef>
                        <a:buNone/>
                      </a:pPr>
                      <a:r>
                        <a:rPr lang="pt-PT" sz="1400" dirty="0">
                          <a:effectLst/>
                          <a:latin typeface="Cera Compact Pro" panose="00000400000000000000" pitchFamily="50" charset="0"/>
                        </a:rPr>
                        <a:t>Resultado da Apuração de Votos </a:t>
                      </a:r>
                      <a:endParaRPr lang="pt-BR" sz="1400" dirty="0"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rgbClr val="19325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55956935"/>
                  </a:ext>
                </a:extLst>
              </a:tr>
              <a:tr h="385173">
                <a:tc>
                  <a:txBody>
                    <a:bodyPr/>
                    <a:lstStyle/>
                    <a:p>
                      <a:pPr marL="15875">
                        <a:spcBef>
                          <a:spcPts val="635"/>
                        </a:spcBef>
                        <a:buNone/>
                      </a:pPr>
                      <a:r>
                        <a:rPr lang="pt-PT" sz="1400" dirty="0">
                          <a:effectLst/>
                          <a:latin typeface="Cera Compact Pro" panose="00000400000000000000" pitchFamily="50" charset="0"/>
                        </a:rPr>
                        <a:t>CRE:</a:t>
                      </a:r>
                      <a:endParaRPr lang="pt-BR" sz="1400" dirty="0"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rgbClr val="19325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PT" sz="1400" dirty="0">
                          <a:effectLst/>
                          <a:latin typeface="Cera Compact Pro" panose="00000400000000000000" pitchFamily="50" charset="0"/>
                        </a:rPr>
                        <a:t>Unidade Escolar: EM/CIEP/EDI/CM (xx.xx.xxx) xxxxxxxxxxx</a:t>
                      </a:r>
                      <a:endParaRPr lang="pt-BR" sz="1400" dirty="0"/>
                    </a:p>
                  </a:txBody>
                  <a:tcPr marL="0" marR="0" marT="0" marB="0">
                    <a:solidFill>
                      <a:srgbClr val="19325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7090710"/>
                  </a:ext>
                </a:extLst>
              </a:tr>
            </a:tbl>
          </a:graphicData>
        </a:graphic>
      </p:graphicFrame>
      <p:graphicFrame>
        <p:nvGraphicFramePr>
          <p:cNvPr id="4" name="Tabela 3">
            <a:extLst>
              <a:ext uri="{FF2B5EF4-FFF2-40B4-BE49-F238E27FC236}">
                <a16:creationId xmlns:a16="http://schemas.microsoft.com/office/drawing/2014/main" id="{48FF725D-87B3-58BF-32E3-3ED7BF59DD1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19224209"/>
              </p:ext>
            </p:extLst>
          </p:nvPr>
        </p:nvGraphicFramePr>
        <p:xfrm>
          <a:off x="676252" y="3188126"/>
          <a:ext cx="10839492" cy="2257825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5909106">
                  <a:extLst>
                    <a:ext uri="{9D8B030D-6E8A-4147-A177-3AD203B41FA5}">
                      <a16:colId xmlns:a16="http://schemas.microsoft.com/office/drawing/2014/main" val="2459166342"/>
                    </a:ext>
                  </a:extLst>
                </a:gridCol>
                <a:gridCol w="4930386">
                  <a:extLst>
                    <a:ext uri="{9D8B030D-6E8A-4147-A177-3AD203B41FA5}">
                      <a16:colId xmlns:a16="http://schemas.microsoft.com/office/drawing/2014/main" val="256218331"/>
                    </a:ext>
                  </a:extLst>
                </a:gridCol>
              </a:tblGrid>
              <a:tr h="265327">
                <a:tc gridSpan="2">
                  <a:txBody>
                    <a:bodyPr/>
                    <a:lstStyle/>
                    <a:p>
                      <a:pPr marL="15875" marR="1270" algn="l">
                        <a:spcBef>
                          <a:spcPts val="735"/>
                        </a:spcBef>
                        <a:buNone/>
                      </a:pPr>
                      <a:r>
                        <a:rPr lang="pt-PT" sz="2800" spc="-20" dirty="0">
                          <a:effectLst/>
                          <a:latin typeface="Cera Compact Pro" panose="00000400000000000000" pitchFamily="50" charset="0"/>
                        </a:rPr>
                        <a:t>Nome da(o) Candidata(o):</a:t>
                      </a:r>
                      <a:endParaRPr lang="pt-BR" sz="2000" dirty="0"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29FCD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209550" marR="1270" indent="-209550" algn="ctr">
                        <a:spcBef>
                          <a:spcPts val="735"/>
                        </a:spcBef>
                        <a:buNone/>
                      </a:pPr>
                      <a:endParaRPr lang="pt-BR" sz="1600" dirty="0"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29FC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3979890"/>
                  </a:ext>
                </a:extLst>
              </a:tr>
              <a:tr h="23611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2000" b="0" spc="-20" dirty="0">
                          <a:solidFill>
                            <a:schemeClr val="tx1"/>
                          </a:solidFill>
                          <a:effectLst/>
                          <a:latin typeface="Cera Compact Pro" panose="00000400000000000000" pitchFamily="50" charset="0"/>
                        </a:rPr>
                        <a:t>% Votos SIM na Urna 1</a:t>
                      </a:r>
                      <a:endParaRPr lang="pt-BR" sz="1600" b="0" dirty="0">
                        <a:solidFill>
                          <a:schemeClr val="tx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pt-BR" sz="2000" dirty="0">
                        <a:solidFill>
                          <a:schemeClr val="tx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88087034"/>
                  </a:ext>
                </a:extLst>
              </a:tr>
              <a:tr h="30710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2000" b="0" spc="-10" dirty="0">
                          <a:solidFill>
                            <a:schemeClr val="tx1"/>
                          </a:solidFill>
                          <a:effectLst/>
                          <a:latin typeface="Cera Compact Pro" panose="00000400000000000000" pitchFamily="50" charset="0"/>
                        </a:rPr>
                        <a:t>% Votos SIM na Urna 2</a:t>
                      </a:r>
                      <a:endParaRPr lang="pt-BR" sz="1600" b="0" dirty="0">
                        <a:solidFill>
                          <a:schemeClr val="tx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pt-BR" sz="2000" dirty="0">
                        <a:solidFill>
                          <a:schemeClr val="tx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74207954"/>
                  </a:ext>
                </a:extLst>
              </a:tr>
              <a:tr h="237603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BR" sz="2000" b="1" dirty="0">
                          <a:solidFill>
                            <a:schemeClr val="tx1"/>
                          </a:solidFill>
                          <a:effectLst/>
                          <a:latin typeface="Cera Compact Pro" panose="00000400000000000000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% total de votos SIM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pt-BR" sz="2000" dirty="0">
                        <a:solidFill>
                          <a:schemeClr val="tx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06750699"/>
                  </a:ext>
                </a:extLst>
              </a:tr>
              <a:tr h="26022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000" b="0" dirty="0">
                          <a:solidFill>
                            <a:schemeClr val="tx1"/>
                          </a:solidFill>
                          <a:effectLst/>
                          <a:latin typeface="Cera Compact Pro" panose="00000400000000000000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%Votos NÃO na Urna 1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pt-BR" sz="2000" dirty="0">
                        <a:solidFill>
                          <a:schemeClr val="tx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15885912"/>
                  </a:ext>
                </a:extLst>
              </a:tr>
              <a:tr h="22206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2000" b="0" spc="-10" dirty="0">
                          <a:solidFill>
                            <a:schemeClr val="tx1"/>
                          </a:solidFill>
                          <a:effectLst/>
                          <a:latin typeface="Cera Compact Pro" panose="00000400000000000000" pitchFamily="50" charset="0"/>
                        </a:rPr>
                        <a:t>% Votos NÃO na Urna 2</a:t>
                      </a:r>
                      <a:endParaRPr lang="pt-BR" sz="2000" b="0" dirty="0">
                        <a:solidFill>
                          <a:schemeClr val="tx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2000" dirty="0">
                          <a:solidFill>
                            <a:schemeClr val="tx1"/>
                          </a:solidFill>
                          <a:effectLst/>
                          <a:latin typeface="Cera Compact Pro" panose="00000400000000000000" pitchFamily="50" charset="0"/>
                        </a:rPr>
                        <a:t> </a:t>
                      </a:r>
                      <a:endParaRPr lang="pt-BR" sz="2000" dirty="0">
                        <a:solidFill>
                          <a:schemeClr val="tx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77659980"/>
                  </a:ext>
                </a:extLst>
              </a:tr>
              <a:tr h="27552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000" b="1" dirty="0">
                          <a:solidFill>
                            <a:schemeClr val="tx1"/>
                          </a:solidFill>
                          <a:effectLst/>
                          <a:latin typeface="Cera Compact Pro" panose="00000400000000000000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% total de votos NÃO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pt-BR" sz="2000" dirty="0">
                        <a:solidFill>
                          <a:schemeClr val="tx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78442"/>
                  </a:ext>
                </a:extLst>
              </a:tr>
            </a:tbl>
          </a:graphicData>
        </a:graphic>
      </p:graphicFrame>
      <p:graphicFrame>
        <p:nvGraphicFramePr>
          <p:cNvPr id="5" name="Tabela 4">
            <a:extLst>
              <a:ext uri="{FF2B5EF4-FFF2-40B4-BE49-F238E27FC236}">
                <a16:creationId xmlns:a16="http://schemas.microsoft.com/office/drawing/2014/main" id="{110A9D66-F212-A15B-3CC3-50EA988F0E7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3811359"/>
              </p:ext>
            </p:extLst>
          </p:nvPr>
        </p:nvGraphicFramePr>
        <p:xfrm>
          <a:off x="676252" y="1673575"/>
          <a:ext cx="10839494" cy="1426502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845902">
                  <a:extLst>
                    <a:ext uri="{9D8B030D-6E8A-4147-A177-3AD203B41FA5}">
                      <a16:colId xmlns:a16="http://schemas.microsoft.com/office/drawing/2014/main" val="2459166342"/>
                    </a:ext>
                  </a:extLst>
                </a:gridCol>
                <a:gridCol w="2768862">
                  <a:extLst>
                    <a:ext uri="{9D8B030D-6E8A-4147-A177-3AD203B41FA5}">
                      <a16:colId xmlns:a16="http://schemas.microsoft.com/office/drawing/2014/main" val="256218331"/>
                    </a:ext>
                  </a:extLst>
                </a:gridCol>
                <a:gridCol w="2768861">
                  <a:extLst>
                    <a:ext uri="{9D8B030D-6E8A-4147-A177-3AD203B41FA5}">
                      <a16:colId xmlns:a16="http://schemas.microsoft.com/office/drawing/2014/main" val="821559164"/>
                    </a:ext>
                  </a:extLst>
                </a:gridCol>
                <a:gridCol w="3455869">
                  <a:extLst>
                    <a:ext uri="{9D8B030D-6E8A-4147-A177-3AD203B41FA5}">
                      <a16:colId xmlns:a16="http://schemas.microsoft.com/office/drawing/2014/main" val="639156529"/>
                    </a:ext>
                  </a:extLst>
                </a:gridCol>
              </a:tblGrid>
              <a:tr h="308957">
                <a:tc>
                  <a:txBody>
                    <a:bodyPr/>
                    <a:lstStyle/>
                    <a:p>
                      <a:pPr marL="15875" marR="1270" algn="ctr">
                        <a:spcBef>
                          <a:spcPts val="735"/>
                        </a:spcBef>
                        <a:buNone/>
                      </a:pPr>
                      <a:r>
                        <a:rPr lang="pt-BR" sz="2000" dirty="0">
                          <a:effectLst/>
                          <a:latin typeface="Cera Compact Pro" panose="00000400000000000000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Urnas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29FCD"/>
                    </a:solidFill>
                  </a:tcPr>
                </a:tc>
                <a:tc>
                  <a:txBody>
                    <a:bodyPr/>
                    <a:lstStyle/>
                    <a:p>
                      <a:pPr marL="209550" marR="1270" lvl="0" indent="-20955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73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2000" spc="-20" dirty="0">
                          <a:effectLst/>
                          <a:latin typeface="Cera Compact Pro" panose="00000400000000000000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Total de Votantes</a:t>
                      </a:r>
                      <a:endParaRPr lang="pt-BR" sz="1600" dirty="0"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29FCD"/>
                    </a:solidFill>
                  </a:tcPr>
                </a:tc>
                <a:tc>
                  <a:txBody>
                    <a:bodyPr/>
                    <a:lstStyle/>
                    <a:p>
                      <a:pPr marL="15875" marR="1270" algn="ctr">
                        <a:spcBef>
                          <a:spcPts val="735"/>
                        </a:spcBef>
                        <a:buNone/>
                      </a:pPr>
                      <a:r>
                        <a:rPr lang="pt-BR" sz="2000" dirty="0">
                          <a:effectLst/>
                          <a:latin typeface="Cera Compact Pro" panose="00000400000000000000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Votos Brancos e Nulos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29FCD"/>
                    </a:solidFill>
                  </a:tcPr>
                </a:tc>
                <a:tc>
                  <a:txBody>
                    <a:bodyPr/>
                    <a:lstStyle/>
                    <a:p>
                      <a:pPr marL="12700" algn="ctr">
                        <a:spcBef>
                          <a:spcPts val="735"/>
                        </a:spcBef>
                        <a:buNone/>
                      </a:pPr>
                      <a:r>
                        <a:rPr lang="pt-PT" sz="2000" spc="-10" dirty="0">
                          <a:effectLst/>
                          <a:latin typeface="Cera Compact Pro" panose="00000400000000000000" pitchFamily="50" charset="0"/>
                        </a:rPr>
                        <a:t>Votos válidos</a:t>
                      </a:r>
                      <a:endParaRPr lang="pt-BR" sz="1600" dirty="0"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29FC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3979890"/>
                  </a:ext>
                </a:extLst>
              </a:tr>
              <a:tr h="37251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BR" sz="1600" b="0" dirty="0">
                          <a:solidFill>
                            <a:schemeClr val="tx1"/>
                          </a:solidFill>
                          <a:effectLst/>
                          <a:latin typeface="Cera Compact Pro" panose="00000400000000000000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Urna 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pt-BR" sz="1600" dirty="0">
                        <a:solidFill>
                          <a:schemeClr val="tx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pt-BR" sz="1600" dirty="0">
                        <a:solidFill>
                          <a:schemeClr val="tx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pt-BR" sz="1600" dirty="0">
                        <a:solidFill>
                          <a:schemeClr val="tx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38146130"/>
                  </a:ext>
                </a:extLst>
              </a:tr>
              <a:tr h="37251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BR" sz="1600" b="0" dirty="0">
                          <a:solidFill>
                            <a:schemeClr val="tx1"/>
                          </a:solidFill>
                          <a:effectLst/>
                          <a:latin typeface="Cera Compact Pro" panose="00000400000000000000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Urna 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pt-BR" sz="1600" dirty="0">
                        <a:solidFill>
                          <a:schemeClr val="tx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pt-BR" sz="1600" dirty="0">
                        <a:solidFill>
                          <a:schemeClr val="tx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pt-BR" sz="1600" dirty="0">
                        <a:solidFill>
                          <a:schemeClr val="tx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50177390"/>
                  </a:ext>
                </a:extLst>
              </a:tr>
              <a:tr h="37251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BR" sz="1600" b="0" dirty="0">
                          <a:solidFill>
                            <a:schemeClr val="tx1"/>
                          </a:solidFill>
                          <a:effectLst/>
                          <a:latin typeface="Cera Compact Pro" panose="00000400000000000000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Total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600" dirty="0">
                          <a:solidFill>
                            <a:schemeClr val="tx1"/>
                          </a:solidFill>
                          <a:effectLst/>
                          <a:latin typeface="Cera Compact Pro" panose="00000400000000000000" pitchFamily="50" charset="0"/>
                        </a:rPr>
                        <a:t> </a:t>
                      </a:r>
                      <a:endParaRPr lang="pt-BR" sz="1600" dirty="0">
                        <a:solidFill>
                          <a:schemeClr val="tx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pt-BR" sz="1600" dirty="0">
                        <a:solidFill>
                          <a:schemeClr val="tx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600" dirty="0">
                          <a:solidFill>
                            <a:schemeClr val="tx1"/>
                          </a:solidFill>
                          <a:effectLst/>
                          <a:latin typeface="Cera Compact Pro" panose="00000400000000000000" pitchFamily="50" charset="0"/>
                        </a:rPr>
                        <a:t> </a:t>
                      </a:r>
                      <a:endParaRPr lang="pt-BR" sz="1600" dirty="0">
                        <a:solidFill>
                          <a:schemeClr val="tx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77659980"/>
                  </a:ext>
                </a:extLst>
              </a:tr>
            </a:tbl>
          </a:graphicData>
        </a:graphic>
      </p:graphicFrame>
      <p:sp>
        <p:nvSpPr>
          <p:cNvPr id="7" name="CaixaDeTexto 6">
            <a:extLst>
              <a:ext uri="{FF2B5EF4-FFF2-40B4-BE49-F238E27FC236}">
                <a16:creationId xmlns:a16="http://schemas.microsoft.com/office/drawing/2014/main" id="{EAE53274-6F35-C185-0B29-0D8B348A98DD}"/>
              </a:ext>
            </a:extLst>
          </p:cNvPr>
          <p:cNvSpPr txBox="1"/>
          <p:nvPr/>
        </p:nvSpPr>
        <p:spPr>
          <a:xfrm>
            <a:off x="676252" y="5739316"/>
            <a:ext cx="10839492" cy="523220"/>
          </a:xfrm>
          <a:prstGeom prst="rect">
            <a:avLst/>
          </a:prstGeom>
          <a:noFill/>
          <a:ln w="12700">
            <a:solidFill>
              <a:schemeClr val="tx1"/>
            </a:solidFill>
            <a:prstDash val="sysDash"/>
          </a:ln>
        </p:spPr>
        <p:txBody>
          <a:bodyPr wrap="square" rtlCol="0">
            <a:spAutoFit/>
          </a:bodyPr>
          <a:lstStyle/>
          <a:p>
            <a:r>
              <a:rPr lang="pt-BR" sz="2800" b="1" dirty="0"/>
              <a:t>Candidata(o) vencedor: 		(   ) SIM 		(   ) NÃO</a:t>
            </a:r>
          </a:p>
        </p:txBody>
      </p:sp>
    </p:spTree>
    <p:extLst>
      <p:ext uri="{BB962C8B-B14F-4D97-AF65-F5344CB8AC3E}">
        <p14:creationId xmlns:p14="http://schemas.microsoft.com/office/powerpoint/2010/main" val="3195697869"/>
      </p:ext>
    </p:extLst>
  </p:cSld>
  <p:clrMapOvr>
    <a:masterClrMapping/>
  </p:clrMapOvr>
  <p:transition spd="slow">
    <p:push dir="u"/>
  </p:transition>
</p:sld>
</file>

<file path=ppt/theme/theme1.xml><?xml version="1.0" encoding="utf-8"?>
<a:theme xmlns:a="http://schemas.openxmlformats.org/drawingml/2006/main" name="1_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140</TotalTime>
  <Words>118</Words>
  <Application>Microsoft Office PowerPoint</Application>
  <PresentationFormat>Widescreen</PresentationFormat>
  <Paragraphs>23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Cera Compact Pro</vt:lpstr>
      <vt:lpstr>1_Tema do Office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ALESSANDRA GONCALVES DOS SANTOS</dc:creator>
  <cp:lastModifiedBy>ALEXANDRA BARBARA DE ALMEIDA</cp:lastModifiedBy>
  <cp:revision>11</cp:revision>
  <dcterms:created xsi:type="dcterms:W3CDTF">2025-10-13T20:33:07Z</dcterms:created>
  <dcterms:modified xsi:type="dcterms:W3CDTF">2025-10-23T18:39:00Z</dcterms:modified>
</cp:coreProperties>
</file>